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71" r:id="rId2"/>
    <p:sldId id="408" r:id="rId3"/>
    <p:sldId id="409" r:id="rId4"/>
    <p:sldId id="410" r:id="rId5"/>
    <p:sldId id="412" r:id="rId6"/>
    <p:sldId id="413" r:id="rId7"/>
    <p:sldId id="414" r:id="rId8"/>
    <p:sldId id="415" r:id="rId9"/>
    <p:sldId id="439" r:id="rId10"/>
    <p:sldId id="418" r:id="rId11"/>
    <p:sldId id="435" r:id="rId12"/>
    <p:sldId id="436" r:id="rId13"/>
    <p:sldId id="437" r:id="rId14"/>
    <p:sldId id="438" r:id="rId15"/>
    <p:sldId id="416" r:id="rId16"/>
    <p:sldId id="440" r:id="rId17"/>
    <p:sldId id="419" r:id="rId18"/>
    <p:sldId id="420" r:id="rId19"/>
    <p:sldId id="429" r:id="rId20"/>
    <p:sldId id="402" r:id="rId21"/>
    <p:sldId id="405" r:id="rId22"/>
    <p:sldId id="422" r:id="rId23"/>
    <p:sldId id="432" r:id="rId24"/>
    <p:sldId id="423" r:id="rId25"/>
    <p:sldId id="426" r:id="rId26"/>
    <p:sldId id="427" r:id="rId27"/>
    <p:sldId id="428" r:id="rId28"/>
    <p:sldId id="431" r:id="rId29"/>
    <p:sldId id="444" r:id="rId30"/>
    <p:sldId id="445" r:id="rId31"/>
    <p:sldId id="446" r:id="rId32"/>
    <p:sldId id="346" r:id="rId33"/>
    <p:sldId id="382" r:id="rId34"/>
    <p:sldId id="348" r:id="rId35"/>
    <p:sldId id="349" r:id="rId36"/>
    <p:sldId id="383" r:id="rId37"/>
    <p:sldId id="380" r:id="rId38"/>
    <p:sldId id="351" r:id="rId39"/>
    <p:sldId id="384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9" r:id="rId50"/>
    <p:sldId id="370" r:id="rId51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7" autoAdjust="0"/>
    <p:restoredTop sz="97036" autoAdjust="0"/>
  </p:normalViewPr>
  <p:slideViewPr>
    <p:cSldViewPr>
      <p:cViewPr varScale="1">
        <p:scale>
          <a:sx n="130" d="100"/>
          <a:sy n="130" d="100"/>
        </p:scale>
        <p:origin x="132" y="6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778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212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52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00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32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33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36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15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applikationer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ekstra metode </a:t>
            </a:r>
            <a:r>
              <a:rPr lang="da-DK" altLang="da-DK" sz="1800" kern="0" spc="-50" dirty="0">
                <a:ea typeface="ＭＳ Ｐゴシック" pitchFamily="34" charset="-128"/>
              </a:rPr>
              <a:t>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”indeholder” et Reader objekt, som alle ”gamle”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373216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5985375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664179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5993191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59170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855137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”indeholder”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568952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”indeholder” et Reader objekt (som i det viste tilfælde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Reader, og </a:t>
            </a: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 kan derfor (ligesom </a:t>
            </a:r>
            <a:r>
              <a:rPr lang="da-DK" altLang="da-DK" sz="1800" kern="0" dirty="0" err="1">
                <a:ea typeface="ＭＳ Ｐゴシック" pitchFamily="34" charset="-128"/>
              </a:rPr>
              <a:t>FileReader</a:t>
            </a:r>
            <a:r>
              <a:rPr lang="da-DK" altLang="da-DK" sz="1800" kern="0" dirty="0">
                <a:ea typeface="ＭＳ Ｐゴシック" pitchFamily="34" charset="-128"/>
              </a:rPr>
              <a:t> objektet) anvendes, hvor der skal bruges et Reader objektet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65245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5309005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417273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604639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804002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”gamle”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”gamle”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12160" y="2447888"/>
            <a:ext cx="3024336" cy="95410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/>
              <a:t>Den </a:t>
            </a:r>
            <a:r>
              <a:rPr lang="da-DK" altLang="da-DK" dirty="0" smtClean="0"/>
              <a:t>”nye” </a:t>
            </a:r>
            <a:r>
              <a:rPr lang="da-DK" altLang="da-DK" dirty="0"/>
              <a:t>klasse er </a:t>
            </a:r>
            <a:r>
              <a:rPr lang="da-DK" altLang="da-DK" dirty="0" smtClean="0"/>
              <a:t>en </a:t>
            </a:r>
            <a:r>
              <a:rPr lang="da-DK" altLang="da-DK" dirty="0"/>
              <a:t>subklasse af Reader (</a:t>
            </a:r>
            <a:r>
              <a:rPr lang="da-DK" altLang="da-DK" dirty="0" smtClean="0"/>
              <a:t>ligesom </a:t>
            </a:r>
            <a:r>
              <a:rPr lang="da-DK" altLang="da-DK" dirty="0"/>
              <a:t>den </a:t>
            </a:r>
            <a:r>
              <a:rPr lang="da-DK" altLang="da-DK" dirty="0" smtClean="0"/>
              <a:t>”gamle”) og kan derfor bruges de samme steder, som den "gamle"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</a:t>
            </a:r>
            <a:r>
              <a:rPr lang="da-DK" altLang="da-DK" sz="1800" kern="0" dirty="0" smtClean="0">
                <a:ea typeface="ＭＳ Ｐゴシック" pitchFamily="34" charset="-128"/>
              </a:rPr>
              <a:t>”indeholder” </a:t>
            </a:r>
            <a:r>
              <a:rPr lang="da-DK" altLang="da-DK" sz="1800" kern="0" dirty="0">
                <a:ea typeface="ＭＳ Ｐゴシック" pitchFamily="34" charset="-128"/>
              </a:rPr>
              <a:t>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derfor (ligesom det gamle) anvendes, hvor der skal bruges et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”gamle” </a:t>
            </a:r>
            <a:r>
              <a:rPr lang="da-DK" altLang="da-DK" sz="1800" kern="0" spc="-20" dirty="0">
                <a:ea typeface="ＭＳ Ｐゴシック" pitchFamily="34" charset="-128"/>
              </a:rPr>
              <a:t>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893307" y="5391351"/>
                <a:ext cx="161067" cy="123980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5962025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koden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770278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spc="-3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3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>
                <a:solidFill>
                  <a:schemeClr val="tx1"/>
                </a:solidFill>
                <a:latin typeface="Courier New" pitchFamily="49" charset="0"/>
              </a:rPr>
              <a:t>JTetxArea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(10,</a:t>
            </a:r>
            <a:r>
              <a:rPr lang="en-US" altLang="da-DK" sz="8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25));</a:t>
            </a:r>
            <a:endParaRPr lang="da-DK" altLang="da-DK" sz="1600" b="1" spc="-3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05778" y="6105550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296398" y="5892582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732240" y="6086450"/>
            <a:ext cx="13854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Objekt fra den 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7208561" y="5864387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41270" y="6019193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mere generelt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err="1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dymanisk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ensartet</a:t>
            </a:r>
            <a:r>
              <a:rPr lang="da-DK" altLang="da-DK" sz="1800" kern="0" dirty="0" smtClean="0">
                <a:ea typeface="ＭＳ Ｐゴシック" pitchFamily="34" charset="-128"/>
              </a:rPr>
              <a:t>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</a:t>
            </a:r>
            <a:r>
              <a:rPr lang="da-DK" altLang="da-DK" sz="1800" kern="0" dirty="0" err="1" smtClean="0">
                <a:ea typeface="ＭＳ Ｐゴシック" pitchFamily="34" charset="-128"/>
              </a:rPr>
              <a:t>factory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518844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iteratorer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6" y="2898985"/>
            <a:ext cx="258254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ArrayList&lt;String&gt; eller HashSet&lt;Person&gt;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</a:t>
            </a:r>
            <a:r>
              <a:rPr lang="da-DK" altLang="da-DK" sz="1400" b="1" dirty="0">
                <a:solidFill>
                  <a:srgbClr val="FF0000"/>
                </a:solidFill>
              </a:rPr>
              <a:t>men ikke 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HashMap&lt;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K,V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&gt;)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323527" y="4221088"/>
            <a:ext cx="8820473" cy="25922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spc="-3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har en </a:t>
            </a:r>
            <a:r>
              <a:rPr lang="da-DK" altLang="da-DK" sz="1800" b="1" kern="0" spc="-30" dirty="0" err="1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spc="-30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metode, som tillader de forskellige </a:t>
            </a:r>
            <a:r>
              <a:rPr lang="da-DK" altLang="da-DK" sz="1800" b="1" kern="0" spc="-30" dirty="0">
                <a:solidFill>
                  <a:srgbClr val="008000"/>
                </a:solidFill>
                <a:ea typeface="ＭＳ Ｐゴシック" pitchFamily="34" charset="-128"/>
              </a:rPr>
              <a:t>Observer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objekter </a:t>
            </a:r>
            <a:r>
              <a:rPr lang="da-DK" altLang="da-DK" sz="1800" kern="0" dirty="0">
                <a:ea typeface="ＭＳ Ｐゴシック" pitchFamily="34" charset="-128"/>
              </a:rPr>
              <a:t>at tilmelde sig (analogt til </a:t>
            </a:r>
            <a:r>
              <a:rPr lang="da-DK" altLang="da-DK" sz="1800" kern="0" dirty="0" err="1">
                <a:ea typeface="ＭＳ Ｐゴシック" pitchFamily="34" charset="-128"/>
              </a:rPr>
              <a:t>addActionListener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objektet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Observer objekter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metoden (i de tilmeldte Observer objekter)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1113" y="1484784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114667" y="3577104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99219" y="3269797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74077" y="17194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96925" y="15895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105212" y="1595131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>
            <a:off x="1557495" y="1741667"/>
            <a:ext cx="393181" cy="374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90637" y="3497989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72941" y="3354873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20486" y="2483380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03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gemme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Den mundtlige eksamen starter 19. december</a:t>
            </a:r>
          </a:p>
          <a:p>
            <a:pPr lvl="1">
              <a:spcBef>
                <a:spcPts val="300"/>
              </a:spcBef>
            </a:pPr>
            <a:r>
              <a:rPr lang="da-DK" altLang="da-DK" sz="1800" dirty="0">
                <a:solidFill>
                  <a:srgbClr val="002060"/>
                </a:solidFill>
                <a:ea typeface="ＭＳ Ｐゴシック" pitchFamily="34" charset="-128"/>
              </a:rPr>
              <a:t>Det er </a:t>
            </a: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vigtigt </a:t>
            </a:r>
            <a:r>
              <a:rPr lang="da-DK" altLang="da-DK" sz="1800" dirty="0">
                <a:solidFill>
                  <a:srgbClr val="002060"/>
                </a:solidFill>
                <a:ea typeface="ＭＳ Ｐゴシック" pitchFamily="34" charset="-128"/>
              </a:rPr>
              <a:t>at </a:t>
            </a: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afleveringsfristen </a:t>
            </a:r>
            <a:r>
              <a:rPr lang="da-DK" altLang="da-DK" sz="1800" dirty="0">
                <a:solidFill>
                  <a:srgbClr val="002060"/>
                </a:solidFill>
                <a:ea typeface="ＭＳ Ｐゴシック" pitchFamily="34" charset="-128"/>
              </a:rPr>
              <a:t>den 12. </a:t>
            </a: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december </a:t>
            </a:r>
            <a:r>
              <a:rPr lang="da-DK" altLang="da-DK" sz="1800" dirty="0">
                <a:solidFill>
                  <a:srgbClr val="002060"/>
                </a:solidFill>
                <a:ea typeface="ＭＳ Ｐゴシック" pitchFamily="34" charset="-128"/>
              </a:rPr>
              <a:t>kl. 12.00 </a:t>
            </a: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overholdes</a:t>
            </a:r>
          </a:p>
          <a:p>
            <a:pPr lvl="1">
              <a:spcBef>
                <a:spcPts val="300"/>
              </a:spcBef>
            </a:pP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Genafleveringer </a:t>
            </a:r>
            <a:r>
              <a:rPr lang="da-DK" altLang="da-DK" sz="1800" dirty="0">
                <a:solidFill>
                  <a:srgbClr val="002060"/>
                </a:solidFill>
                <a:ea typeface="ＭＳ Ｐゴシック" pitchFamily="34" charset="-128"/>
              </a:rPr>
              <a:t>skal ske senest torsdag den 15. december kl 12.00</a:t>
            </a:r>
          </a:p>
          <a:p>
            <a:pPr lvl="1">
              <a:spcBef>
                <a:spcPts val="300"/>
              </a:spcBef>
            </a:pPr>
            <a:endParaRPr lang="da-DK" dirty="0" smtClean="0"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applikationer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 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design, 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”på scenen”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”upassende” – men faktisk vil det for langt de fleste eksaminander være betryggende, at der er ”neutrale”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”kommer hen”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dirty="0" smtClean="0"/>
              <a:t>Pointene fra køreprøven og computerspilsopgaven tæller med </a:t>
            </a:r>
            <a:r>
              <a:rPr lang="da-DK" sz="1800" dirty="0"/>
              <a:t>i fastlæggelsen af den endelig karakter for kurset</a:t>
            </a:r>
          </a:p>
          <a:p>
            <a:pPr lvl="1"/>
            <a:r>
              <a:rPr lang="da-DK" sz="1800" dirty="0"/>
              <a:t>Høje point kan trække en karakter op, mens lave point kan trække en karakter ned</a:t>
            </a:r>
          </a:p>
          <a:p>
            <a:pPr lvl="1"/>
            <a:r>
              <a:rPr lang="da-DK" sz="1800" spc="-50" dirty="0" smtClean="0"/>
              <a:t>Uanset </a:t>
            </a:r>
            <a:r>
              <a:rPr lang="da-DK" sz="1800" spc="-50" dirty="0"/>
              <a:t>pointtal kan </a:t>
            </a:r>
            <a:r>
              <a:rPr lang="da-DK" sz="1800" spc="-50" dirty="0" smtClean="0"/>
              <a:t>du </a:t>
            </a:r>
            <a:r>
              <a:rPr lang="da-DK" sz="1800" spc="-50" dirty="0"/>
              <a:t>dumpe, hvis den mundtlige præstation er </a:t>
            </a:r>
            <a:r>
              <a:rPr lang="da-DK" sz="1800" spc="-50" dirty="0" smtClean="0"/>
              <a:t>uacceptabel</a:t>
            </a:r>
            <a:endParaRPr lang="da-DK" altLang="da-DK" sz="2200" kern="0" spc="-5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</a:t>
            </a:r>
            <a:r>
              <a:rPr lang="da-DK" altLang="da-DK" sz="1600" kern="0" dirty="0" smtClean="0">
                <a:ea typeface="ＭＳ Ｐゴシック" pitchFamily="34" charset="-128"/>
              </a:rPr>
              <a:t>”stjålet” </a:t>
            </a:r>
            <a:r>
              <a:rPr lang="da-DK" altLang="da-DK" sz="1600" kern="0" dirty="0">
                <a:ea typeface="ＭＳ Ｐゴシック" pitchFamily="34" charset="-128"/>
              </a:rPr>
              <a:t>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17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</a:t>
            </a:r>
            <a:r>
              <a:rPr 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forstår</a:t>
            </a:r>
            <a:r>
              <a:rPr lang="da-DK" sz="1600" kern="0" dirty="0" smtClean="0">
                <a:ea typeface="ＭＳ Ｐゴシック" pitchFamily="34" charset="-128"/>
              </a:rPr>
              <a:t>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forskellige i de kodestumper, som du skriver op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124744"/>
            <a:ext cx="816374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sz="2000" dirty="0" smtClean="0"/>
              <a:t>Spørgetimer i studiecaféen</a:t>
            </a:r>
            <a:endParaRPr lang="da-DK" sz="20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Sidste ordinære bemanding er mandag den 12. december kl 9-11</a:t>
            </a:r>
            <a:br>
              <a:rPr lang="da-DK" sz="1600" dirty="0" smtClean="0"/>
            </a:br>
            <a:r>
              <a:rPr lang="da-DK" sz="1600" dirty="0" smtClean="0"/>
              <a:t>(den dag, hvor Computerspil 5 skal afleveres)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19. </a:t>
            </a:r>
            <a:r>
              <a:rPr lang="da-DK" sz="1600" dirty="0"/>
              <a:t>december, </a:t>
            </a: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2. </a:t>
            </a:r>
            <a:r>
              <a:rPr lang="da-DK" sz="1600" dirty="0"/>
              <a:t>januar og </a:t>
            </a:r>
            <a:r>
              <a:rPr lang="da-DK" sz="1600" dirty="0" smtClean="0"/>
              <a:t>mandag </a:t>
            </a:r>
            <a:r>
              <a:rPr lang="da-DK" sz="1600" dirty="0"/>
              <a:t>den </a:t>
            </a:r>
            <a:r>
              <a:rPr lang="da-DK" sz="1600" dirty="0" smtClean="0"/>
              <a:t>9. </a:t>
            </a:r>
            <a:r>
              <a:rPr lang="da-DK" sz="1600" dirty="0"/>
              <a:t>januar vil der </a:t>
            </a:r>
            <a:r>
              <a:rPr lang="da-DK" sz="1600" dirty="0" smtClean="0"/>
              <a:t>9-11 </a:t>
            </a:r>
            <a:r>
              <a:rPr lang="da-DK" sz="1600" dirty="0"/>
              <a:t>være en instruktor fra kurset, der kan hjælpe med dispositioner og besvare </a:t>
            </a:r>
            <a:r>
              <a:rPr lang="da-DK" sz="1600" dirty="0" smtClean="0"/>
              <a:t>spørgsmål om pensum mm</a:t>
            </a:r>
            <a:endParaRPr lang="da-DK" sz="1600" dirty="0"/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sz="1600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Ovenstående er en del af instituttets generelle eksamenscafé, hvor der er gratis morgenmad 8.30-9.30 (hvortil man dog skal tilmeldes</a:t>
            </a:r>
            <a:r>
              <a:rPr lang="da-DK" sz="1600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)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endParaRPr lang="da-DK" sz="1600" b="1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sz="1600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I kan selvfølgelig også fortsat bruge diskussionsforummet til at få råd og vejledning omkring dispositioner og andre ting </a:t>
            </a:r>
            <a:endParaRPr lang="da-DK" sz="1600" b="1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200"/>
              </a:spcBef>
            </a:pPr>
            <a:endParaRPr lang="da-DK" sz="1600" dirty="0" smtClean="0"/>
          </a:p>
          <a:p>
            <a:pPr lvl="1">
              <a:spcBef>
                <a:spcPts val="200"/>
              </a:spcBef>
            </a:pP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273675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klasser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objekter</a:t>
            </a:r>
            <a:r>
              <a:rPr lang="da-DK" altLang="da-DK" sz="1800" kern="0" dirty="0" smtClean="0">
                <a:ea typeface="ＭＳ Ｐゴシック" pitchFamily="34" charset="-128"/>
              </a:rPr>
              <a:t> (eller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feltvariabler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dirty="0" smtClean="0">
                <a:ea typeface="ＭＳ Ｐゴシック" pitchFamily="34" charset="-128"/>
              </a:rPr>
              <a:t>handlinger, dvs.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69" y="2852936"/>
            <a:ext cx="8268854" cy="1867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96" y="980728"/>
            <a:ext cx="8249801" cy="1705213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– </a:t>
            </a:r>
            <a:r>
              <a:rPr lang="da-DK" sz="2800" dirty="0">
                <a:ea typeface="ＭＳ Ｐゴシック" charset="-128"/>
                <a:cs typeface="ＭＳ Ｐゴシック" charset="-128"/>
              </a:rPr>
              <a:t>124 har svaret ≈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70%</a:t>
            </a:r>
            <a:endParaRPr lang="da-DK" sz="2800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6591672" y="1431219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72%</a:t>
            </a:r>
            <a:endParaRPr lang="da-DK" sz="1400" b="1" dirty="0"/>
          </a:p>
        </p:txBody>
      </p:sp>
      <p:sp>
        <p:nvSpPr>
          <p:cNvPr id="45" name="TextBox 5"/>
          <p:cNvSpPr txBox="1">
            <a:spLocks noChangeArrowheads="1"/>
          </p:cNvSpPr>
          <p:nvPr/>
        </p:nvSpPr>
        <p:spPr bwMode="auto">
          <a:xfrm>
            <a:off x="6732240" y="3373756"/>
            <a:ext cx="65179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90%</a:t>
            </a:r>
            <a:endParaRPr lang="da-DK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96" y="4820793"/>
            <a:ext cx="8259328" cy="1867161"/>
          </a:xfrm>
          <a:prstGeom prst="rect">
            <a:avLst/>
          </a:prstGeom>
        </p:spPr>
      </p:pic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823899" y="5273445"/>
            <a:ext cx="6980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78%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19213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13237" y="4704588"/>
            <a:ext cx="8194582" cy="1687113"/>
            <a:chOff x="467544" y="2060848"/>
            <a:chExt cx="8457571" cy="168711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060848"/>
              <a:ext cx="8457571" cy="1687113"/>
            </a:xfrm>
            <a:prstGeom prst="rect">
              <a:avLst/>
            </a:prstGeom>
          </p:spPr>
        </p:pic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697470" y="2457796"/>
              <a:ext cx="1092925" cy="1134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b="1">
                  <a:solidFill>
                    <a:srgbClr val="A50021"/>
                  </a:solidFill>
                  <a:latin typeface="+mn-lt"/>
                  <a:ea typeface="ＭＳ Ｐゴシック" pitchFamily="-106" charset="-128"/>
                  <a:cs typeface="ＭＳ Ｐゴシック" pitchFamily="-106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000066"/>
                  </a:solidFill>
                  <a:latin typeface="+mn-lt"/>
                  <a:ea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lvl="0" indent="0" algn="r">
                <a:spcBef>
                  <a:spcPts val="200"/>
                </a:spcBef>
                <a:buNone/>
              </a:pPr>
              <a:r>
                <a:rPr lang="da-DK" sz="1050" b="0" dirty="0" smtClean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5  </a:t>
              </a:r>
              <a:r>
                <a:rPr lang="da-DK" sz="1050" b="0" dirty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&gt; 18 (3)</a:t>
              </a:r>
            </a:p>
            <a:p>
              <a:pPr marL="0" indent="0" algn="r">
                <a:spcBef>
                  <a:spcPts val="200"/>
                </a:spcBef>
                <a:buNone/>
                <a:tabLst>
                  <a:tab pos="2508250" algn="r"/>
                </a:tabLst>
              </a:pPr>
              <a:r>
                <a:rPr lang="da-DK" sz="1050" b="0" dirty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4  18-15 (37)</a:t>
              </a:r>
            </a:p>
            <a:p>
              <a:pPr marL="0" indent="0" algn="r">
                <a:spcBef>
                  <a:spcPts val="200"/>
                </a:spcBef>
                <a:buNone/>
                <a:tabLst>
                  <a:tab pos="2508250" algn="r"/>
                </a:tabLst>
              </a:pPr>
              <a:r>
                <a:rPr lang="da-DK" sz="1050" b="0" dirty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3  15-12 (33)</a:t>
              </a:r>
            </a:p>
            <a:p>
              <a:pPr marL="0" indent="0" algn="r">
                <a:spcBef>
                  <a:spcPts val="200"/>
                </a:spcBef>
                <a:buNone/>
                <a:tabLst>
                  <a:tab pos="2508250" algn="r"/>
                </a:tabLst>
              </a:pPr>
              <a:r>
                <a:rPr lang="da-DK" sz="1050" b="0" dirty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2  12-8 (30)</a:t>
              </a:r>
            </a:p>
            <a:p>
              <a:pPr marL="228600" indent="-228600" algn="r">
                <a:spcBef>
                  <a:spcPts val="200"/>
                </a:spcBef>
                <a:buAutoNum type="arabicPlain"/>
                <a:tabLst>
                  <a:tab pos="2508250" algn="r"/>
                </a:tabLst>
              </a:pPr>
              <a:r>
                <a:rPr lang="da-DK" sz="1050" b="0" dirty="0" smtClean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&lt; </a:t>
              </a:r>
              <a:r>
                <a:rPr lang="da-DK" sz="1050" b="0" dirty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8 (21</a:t>
              </a:r>
              <a:r>
                <a:rPr lang="da-DK" sz="1050" b="0" dirty="0" smtClean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)</a:t>
              </a:r>
            </a:p>
            <a:p>
              <a:pPr marL="0" indent="0" algn="r">
                <a:spcBef>
                  <a:spcPts val="200"/>
                </a:spcBef>
                <a:buNone/>
                <a:tabLst>
                  <a:tab pos="2508250" algn="r"/>
                </a:tabLst>
              </a:pPr>
              <a:r>
                <a:rPr lang="da-DK" sz="1050" b="0" dirty="0" smtClean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[Samlet (124)]</a:t>
              </a:r>
              <a:endParaRPr lang="da-DK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1948464" y="2464281"/>
              <a:ext cx="62047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b="1">
                  <a:solidFill>
                    <a:srgbClr val="A50021"/>
                  </a:solidFill>
                  <a:latin typeface="+mn-lt"/>
                  <a:ea typeface="ＭＳ Ｐゴシック" pitchFamily="-106" charset="-128"/>
                  <a:cs typeface="ＭＳ Ｐゴシック" pitchFamily="-106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000066"/>
                  </a:solidFill>
                  <a:latin typeface="+mn-lt"/>
                  <a:ea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lvl="0" indent="0">
                <a:spcBef>
                  <a:spcPts val="1200"/>
                </a:spcBef>
                <a:buNone/>
              </a:pPr>
              <a:r>
                <a:rPr lang="da-DK" sz="1050" b="0" dirty="0" smtClean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2,42%</a:t>
              </a:r>
              <a:endParaRPr lang="da-DK" sz="1200" b="0" dirty="0">
                <a:solidFill>
                  <a:schemeClr val="tx1"/>
                </a:solidFill>
                <a:ea typeface="ＭＳ Ｐゴシック" charset="-128"/>
                <a:cs typeface="+mn-cs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9709" y="2687348"/>
              <a:ext cx="1128619" cy="167063"/>
            </a:xfrm>
            <a:prstGeom prst="rect">
              <a:avLst/>
            </a:prstGeom>
          </p:spPr>
        </p:pic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3878328" y="2641352"/>
              <a:ext cx="7200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b="1">
                  <a:solidFill>
                    <a:srgbClr val="A50021"/>
                  </a:solidFill>
                  <a:latin typeface="+mn-lt"/>
                  <a:ea typeface="ＭＳ Ｐゴシック" pitchFamily="-106" charset="-128"/>
                  <a:cs typeface="ＭＳ Ｐゴシック" pitchFamily="-106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000066"/>
                  </a:solidFill>
                  <a:latin typeface="+mn-lt"/>
                  <a:ea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lvl="0" indent="0">
                <a:spcBef>
                  <a:spcPts val="1200"/>
                </a:spcBef>
                <a:buNone/>
              </a:pPr>
              <a:r>
                <a:rPr lang="da-DK" sz="1050" b="0" dirty="0" smtClean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29,84%</a:t>
              </a:r>
              <a:endParaRPr lang="da-DK" sz="1200" b="0" dirty="0">
                <a:solidFill>
                  <a:schemeClr val="tx1"/>
                </a:solidFill>
                <a:ea typeface="ＭＳ Ｐゴシック" charset="-128"/>
                <a:cs typeface="+mn-cs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3627627" y="2870535"/>
              <a:ext cx="1360532" cy="188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1080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b="1">
                  <a:solidFill>
                    <a:srgbClr val="A50021"/>
                  </a:solidFill>
                  <a:latin typeface="+mn-lt"/>
                  <a:ea typeface="ＭＳ Ｐゴシック" pitchFamily="-106" charset="-128"/>
                  <a:cs typeface="ＭＳ Ｐゴシック" pitchFamily="-106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000066"/>
                  </a:solidFill>
                  <a:latin typeface="+mn-lt"/>
                  <a:ea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lvl="0" indent="0">
                <a:spcBef>
                  <a:spcPts val="1200"/>
                </a:spcBef>
                <a:buNone/>
              </a:pPr>
              <a:r>
                <a:rPr lang="da-DK" sz="1050" b="0" dirty="0" smtClean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26,61%</a:t>
              </a:r>
              <a:endParaRPr lang="da-DK" sz="1200" b="0" dirty="0">
                <a:solidFill>
                  <a:schemeClr val="tx1"/>
                </a:solidFill>
                <a:ea typeface="ＭＳ Ｐゴシック" charset="-128"/>
                <a:cs typeface="+mn-cs"/>
              </a:endParaRP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>
              <a:off x="3427730" y="3038669"/>
              <a:ext cx="1720334" cy="188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1080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b="1">
                  <a:solidFill>
                    <a:srgbClr val="A50021"/>
                  </a:solidFill>
                  <a:latin typeface="+mn-lt"/>
                  <a:ea typeface="ＭＳ Ｐゴシック" pitchFamily="-106" charset="-128"/>
                  <a:cs typeface="ＭＳ Ｐゴシック" pitchFamily="-106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000066"/>
                  </a:solidFill>
                  <a:latin typeface="+mn-lt"/>
                  <a:ea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lvl="0" indent="0">
                <a:spcBef>
                  <a:spcPts val="1200"/>
                </a:spcBef>
                <a:buNone/>
              </a:pPr>
              <a:r>
                <a:rPr lang="da-DK" sz="1050" b="0" dirty="0" smtClean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24,19%</a:t>
              </a:r>
              <a:endParaRPr lang="da-DK" sz="1200" b="0" dirty="0">
                <a:solidFill>
                  <a:schemeClr val="tx1"/>
                </a:solidFill>
                <a:ea typeface="ＭＳ Ｐゴシック" charset="-128"/>
                <a:cs typeface="+mn-c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6679" y="3233774"/>
              <a:ext cx="781159" cy="164421"/>
            </a:xfrm>
            <a:prstGeom prst="rect">
              <a:avLst/>
            </a:prstGeom>
          </p:spPr>
        </p:pic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2907547" y="3227152"/>
              <a:ext cx="720080" cy="188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1080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b="1">
                  <a:solidFill>
                    <a:srgbClr val="A50021"/>
                  </a:solidFill>
                  <a:latin typeface="+mn-lt"/>
                  <a:ea typeface="ＭＳ Ｐゴシック" pitchFamily="-106" charset="-128"/>
                  <a:cs typeface="ＭＳ Ｐゴシック" pitchFamily="-106" charset="-128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rgbClr val="000066"/>
                  </a:solidFill>
                  <a:latin typeface="+mn-lt"/>
                  <a:ea typeface="ＭＳ Ｐゴシック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marL="0" lvl="0" indent="0" algn="r">
                <a:spcBef>
                  <a:spcPts val="1200"/>
                </a:spcBef>
                <a:buNone/>
              </a:pPr>
              <a:r>
                <a:rPr lang="da-DK" sz="1050" b="0" dirty="0" smtClean="0">
                  <a:solidFill>
                    <a:schemeClr val="tx1"/>
                  </a:solidFill>
                  <a:ea typeface="ＭＳ Ｐゴシック" charset="-128"/>
                  <a:cs typeface="+mn-cs"/>
                </a:rPr>
                <a:t>16,94%</a:t>
              </a:r>
              <a:endParaRPr lang="da-DK" sz="1200" b="0" dirty="0">
                <a:solidFill>
                  <a:schemeClr val="tx1"/>
                </a:solidFill>
                <a:ea typeface="ＭＳ Ｐゴシック" charset="-128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1124744"/>
            <a:ext cx="8240275" cy="1848108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(fortsat)</a:t>
            </a:r>
          </a:p>
        </p:txBody>
      </p:sp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5580112" y="1599590"/>
            <a:ext cx="7242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82%</a:t>
            </a:r>
            <a:endParaRPr lang="da-DK" sz="1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97" y="2972852"/>
            <a:ext cx="8221222" cy="1686160"/>
          </a:xfrm>
          <a:prstGeom prst="rect">
            <a:avLst/>
          </a:prstGeom>
        </p:spPr>
      </p:pic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4788024" y="4053675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40%</a:t>
            </a:r>
            <a:endParaRPr lang="da-DK" sz="1400" b="1" dirty="0"/>
          </a:p>
        </p:txBody>
      </p:sp>
      <p:sp>
        <p:nvSpPr>
          <p:cNvPr id="26" name="Rectangle 25"/>
          <p:cNvSpPr/>
          <p:nvPr/>
        </p:nvSpPr>
        <p:spPr>
          <a:xfrm rot="20168431">
            <a:off x="6142083" y="3528418"/>
            <a:ext cx="199516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Mentimeter </a:t>
            </a:r>
            <a:r>
              <a:rPr lang="en-US" b="1" dirty="0" err="1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evaluering</a:t>
            </a:r>
            <a:endParaRPr lang="en-US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5886452" y="5373438"/>
            <a:ext cx="26186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Normale tidsforbrug (15 timer)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28" name="Line 22"/>
          <p:cNvSpPr>
            <a:spLocks noChangeShapeType="1"/>
          </p:cNvSpPr>
          <p:nvPr/>
        </p:nvSpPr>
        <p:spPr bwMode="auto">
          <a:xfrm flipH="1">
            <a:off x="3592147" y="5514275"/>
            <a:ext cx="2203121" cy="62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4788024" y="3354266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27%</a:t>
            </a:r>
            <a:endParaRPr lang="da-DK" sz="1400" b="1" dirty="0"/>
          </a:p>
        </p:txBody>
      </p:sp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4785566" y="3698395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33%</a:t>
            </a:r>
            <a:endParaRPr lang="da-DK" sz="1400" b="1" dirty="0"/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4822608" y="5594641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70%</a:t>
            </a:r>
            <a:endParaRPr lang="da-DK" sz="1400" b="1" dirty="0"/>
          </a:p>
        </p:txBody>
      </p:sp>
      <p:sp>
        <p:nvSpPr>
          <p:cNvPr id="32" name="TextBox 5"/>
          <p:cNvSpPr txBox="1">
            <a:spLocks noChangeArrowheads="1"/>
          </p:cNvSpPr>
          <p:nvPr/>
        </p:nvSpPr>
        <p:spPr bwMode="auto">
          <a:xfrm>
            <a:off x="4823898" y="5131203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30%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194455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179512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32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444208" y="5543226"/>
            <a:ext cx="2202393" cy="30777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4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guddommeligt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djævelsk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39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896544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Mandelbrotmængden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bestemmes farven nu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941980" y="4857817"/>
            <a:ext cx="1278092" cy="2993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40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47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84168" y="2780928"/>
            <a:ext cx="792088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kern="0" dirty="0" smtClean="0">
                <a:ea typeface="ＭＳ Ｐゴシック" pitchFamily="34" charset="-128"/>
              </a:rPr>
              <a:t>Slut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49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4303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Det viser sig, at ingen af dem tilhører </a:t>
            </a:r>
            <a:r>
              <a:rPr lang="da-DK" altLang="da-DK" sz="1800" kern="0" dirty="0" err="1" smtClean="0"/>
              <a:t>Mandelbrotmængden</a:t>
            </a:r>
            <a:r>
              <a:rPr lang="da-DK" altLang="da-DK" sz="1800" kern="0" dirty="0" smtClean="0"/>
              <a:t>, hvilket betyder, at der er hvidt helt ind til x-aksen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74846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-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kortene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udfyldes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ved at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spc="-2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816134" y="5378953"/>
            <a:ext cx="202208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evt. Taxi Company </a:t>
            </a:r>
            <a:r>
              <a:rPr lang="da-DK" altLang="da-DK" sz="1400" b="1" dirty="0">
                <a:solidFill>
                  <a:srgbClr val="0000FF"/>
                </a:solidFill>
              </a:rPr>
              <a:t>eksemplet i kapitel 16</a:t>
            </a: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50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genbruge</a:t>
            </a:r>
            <a:r>
              <a:rPr lang="da-DK" altLang="da-DK" sz="1800" kern="0" dirty="0" smtClean="0">
                <a:ea typeface="ＭＳ Ｐゴシック" pitchFamily="34" charset="-128"/>
              </a:rPr>
              <a:t> eksisterende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mønstre</a:t>
            </a:r>
            <a:r>
              <a:rPr lang="da-DK" altLang="da-DK" sz="1800" kern="0" dirty="0" smtClean="0">
                <a:ea typeface="ＭＳ Ｐゴシック" pitchFamily="34" charset="-128"/>
              </a:rPr>
              <a:t>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Fordele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ulemper</a:t>
            </a:r>
            <a:r>
              <a:rPr lang="da-DK" altLang="da-DK" sz="1800" kern="0" dirty="0" smtClean="0">
                <a:ea typeface="ＭＳ Ｐゴシック" pitchFamily="34" charset="-128"/>
              </a:rPr>
              <a:t>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56166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 gode </a:t>
            </a:r>
            <a:r>
              <a:rPr lang="da-DK" altLang="da-DK" sz="2000" kern="0" dirty="0">
                <a:solidFill>
                  <a:srgbClr val="008000"/>
                </a:solidFill>
                <a:ea typeface="ＭＳ Ｐゴシック" pitchFamily="34" charset="-128"/>
              </a:rPr>
              <a:t>løsninger</a:t>
            </a:r>
            <a:r>
              <a:rPr lang="da-DK" altLang="da-DK" sz="2000" kern="0" dirty="0">
                <a:ea typeface="ＭＳ Ｐゴシック" pitchFamily="34" charset="-128"/>
              </a:rPr>
              <a:t> på problemer, der er så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generelle</a:t>
            </a:r>
            <a:r>
              <a:rPr lang="da-DK" altLang="da-DK" sz="2000" kern="0" dirty="0" smtClean="0">
                <a:ea typeface="ＭＳ Ｐゴシック" pitchFamily="34" charset="-128"/>
              </a:rPr>
              <a:t>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mønsteret</a:t>
            </a:r>
            <a:r>
              <a:rPr lang="da-DK" altLang="da-DK" sz="1800" kern="0" dirty="0" smtClean="0">
                <a:ea typeface="ＭＳ Ｐゴシック" pitchFamily="34" charset="-128"/>
              </a:rPr>
              <a:t>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fagsprog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om et øjeblik)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40960" cy="417646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instansieres</a:t>
            </a:r>
            <a:r>
              <a:rPr lang="da-DK" altLang="da-DK" sz="1800" kern="0" dirty="0" smtClean="0">
                <a:ea typeface="ＭＳ Ｐゴシック" pitchFamily="34" charset="-128"/>
              </a:rPr>
              <a:t> et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objektet 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 (vi kan skabe flere skildpadder, men alle tegner på samme lærred)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2995901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708920"/>
            <a:ext cx="2380033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br>
              <a:rPr lang="da-DK" altLang="da-DK" sz="1400" b="1" dirty="0" smtClean="0">
                <a:solidFill>
                  <a:srgbClr val="008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(det eneste sted den kaldes, er i erklæringen af klassevariablen </a:t>
            </a:r>
            <a:r>
              <a:rPr lang="da-DK" altLang="da-DK" sz="1400" b="1" dirty="0" err="1" smtClean="0">
                <a:solidFill>
                  <a:srgbClr val="008000"/>
                </a:solidFill>
              </a:rPr>
              <a:t>instance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51720" y="2362678"/>
            <a:ext cx="990321" cy="34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04864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12961</TotalTime>
  <Words>5169</Words>
  <Application>Microsoft Office PowerPoint</Application>
  <PresentationFormat>On-screen Show (4:3)</PresentationFormat>
  <Paragraphs>662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applikationer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Forberedelse til eksamen</vt:lpstr>
      <vt:lpstr>● Kursusevaluering – 124 har svaret ≈ 70%</vt:lpstr>
      <vt:lpstr>Kursusevaluering (fortsat)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797</cp:revision>
  <cp:lastPrinted>2022-11-30T07:57:48Z</cp:lastPrinted>
  <dcterms:created xsi:type="dcterms:W3CDTF">2011-04-06T08:01:52Z</dcterms:created>
  <dcterms:modified xsi:type="dcterms:W3CDTF">2022-11-30T07:58:11Z</dcterms:modified>
</cp:coreProperties>
</file>